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9a45bdf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9a45bdf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9a45bdf3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9a45bdf3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9a45bdf3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9a45bdf3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9a45bdf3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9a45bdf3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9a45bdf3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9a45bdf3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9a45bdf3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9a45bdf3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9a45bdf3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9a45bdf3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9a45bdf3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9a45bdf3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9a45bdf3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9a45bdf3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9a45bdf3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9a45bdf3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9a45bdf36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9a45bdf36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9a45bdf36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9a45bdf36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9a45bdf3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9a45bdf3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9a45bdf3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9a45bdf3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ZUOWub2oKpENLWkVny_COGluvWZYIXaH/view" TargetMode="External"/><Relationship Id="rId4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7.png"/><Relationship Id="rId13" Type="http://schemas.openxmlformats.org/officeDocument/2006/relationships/image" Target="../media/image16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xiv.org/abs/1812.11941" TargetMode="External"/><Relationship Id="rId4" Type="http://schemas.openxmlformats.org/officeDocument/2006/relationships/hyperlink" Target="https://arxiv.org/pdf/1907.08320.pdf" TargetMode="External"/><Relationship Id="rId9" Type="http://schemas.openxmlformats.org/officeDocument/2006/relationships/hyperlink" Target="https://arxiv.org/pdf/2103.13413.pdf" TargetMode="External"/><Relationship Id="rId15" Type="http://schemas.openxmlformats.org/officeDocument/2006/relationships/image" Target="../media/image18.png"/><Relationship Id="rId14" Type="http://schemas.openxmlformats.org/officeDocument/2006/relationships/image" Target="../media/image3.png"/><Relationship Id="rId5" Type="http://schemas.openxmlformats.org/officeDocument/2006/relationships/hyperlink" Target="https://zenodo.org/record/3338078#.XTGBO6Yo8UG" TargetMode="External"/><Relationship Id="rId6" Type="http://schemas.openxmlformats.org/officeDocument/2006/relationships/hyperlink" Target="https://arxiv.org/abs/1907.01341v3" TargetMode="External"/><Relationship Id="rId7" Type="http://schemas.openxmlformats.org/officeDocument/2006/relationships/hyperlink" Target="https://arxiv.org/abs/1609.03677" TargetMode="External"/><Relationship Id="rId8" Type="http://schemas.openxmlformats.org/officeDocument/2006/relationships/hyperlink" Target="https://arxiv.org/abs/2110.05113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zenodo.org/record/3270774#.YbbxMr3MJPZ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701150" y="1881075"/>
            <a:ext cx="7638600" cy="10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Towards Online Waypoint Generation for a Quadrotor Using Enhanced Monocular Depth Estimation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(CMSC 828i Fall 2021)</a:t>
            </a:r>
            <a:endParaRPr sz="3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930600"/>
            <a:ext cx="8520600" cy="12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Paras Savnani, Naitri Rajyaguru</a:t>
            </a:r>
            <a:endParaRPr sz="20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Arunava Basu, Hirunima Jayasekara</a:t>
            </a:r>
            <a:endParaRPr sz="20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Results: Waypoint Prediction Network</a:t>
            </a:r>
            <a:endParaRPr sz="390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800" y="1820674"/>
            <a:ext cx="2480700" cy="17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9900" y="1848450"/>
            <a:ext cx="2439575" cy="16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3239888" y="3575163"/>
            <a:ext cx="28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MSELoss for input as Depth</a:t>
            </a:r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6201138" y="3575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MSELoss for input as RGBD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196" y="1270771"/>
            <a:ext cx="2517075" cy="2926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1071925" y="4097525"/>
            <a:ext cx="24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Details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230775" y="5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continued …</a:t>
            </a:r>
            <a:endParaRPr/>
          </a:p>
        </p:txBody>
      </p:sp>
      <p:sp>
        <p:nvSpPr>
          <p:cNvPr id="140" name="Google Shape;140;p23"/>
          <p:cNvSpPr txBox="1"/>
          <p:nvPr/>
        </p:nvSpPr>
        <p:spPr>
          <a:xfrm>
            <a:off x="276625" y="4841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Sample prediction on the obstacle avoidance dataset. The model is trained on NYU dataset.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725" y="1502788"/>
            <a:ext cx="3862649" cy="9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600" y="2686549"/>
            <a:ext cx="3343342" cy="18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 rotWithShape="1">
          <a:blip r:embed="rId5">
            <a:alphaModFix/>
          </a:blip>
          <a:srcRect b="13371" l="9614" r="7287" t="5636"/>
          <a:stretch/>
        </p:blipFill>
        <p:spPr>
          <a:xfrm>
            <a:off x="5015436" y="2687855"/>
            <a:ext cx="3219519" cy="18053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3"/>
          <p:cNvCxnSpPr/>
          <p:nvPr/>
        </p:nvCxnSpPr>
        <p:spPr>
          <a:xfrm>
            <a:off x="4293648" y="3590520"/>
            <a:ext cx="65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23"/>
          <p:cNvSpPr txBox="1"/>
          <p:nvPr/>
        </p:nvSpPr>
        <p:spPr>
          <a:xfrm>
            <a:off x="1734702" y="4433196"/>
            <a:ext cx="13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 input </a:t>
            </a:r>
            <a:endParaRPr/>
          </a:p>
        </p:txBody>
      </p:sp>
      <p:sp>
        <p:nvSpPr>
          <p:cNvPr id="146" name="Google Shape;146;p23"/>
          <p:cNvSpPr txBox="1"/>
          <p:nvPr/>
        </p:nvSpPr>
        <p:spPr>
          <a:xfrm>
            <a:off x="5624111" y="4433196"/>
            <a:ext cx="26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Prediction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444500" y="45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68625" y="710850"/>
            <a:ext cx="8520600" cy="42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2 weeks - </a:t>
            </a:r>
            <a:endParaRPr b="1" sz="1000">
              <a:solidFill>
                <a:schemeClr val="dk1"/>
              </a:solidFill>
            </a:endParaRPr>
          </a:p>
          <a:p>
            <a:pPr indent="-314325" lvl="1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○"/>
            </a:pPr>
            <a:r>
              <a:rPr lang="en" sz="1350">
                <a:solidFill>
                  <a:schemeClr val="dk1"/>
                </a:solidFill>
              </a:rPr>
              <a:t>Coding another evaluation metric for waypoint prediction: </a:t>
            </a:r>
            <a:r>
              <a:rPr b="1" lang="en" sz="1350">
                <a:solidFill>
                  <a:schemeClr val="dk1"/>
                </a:solidFill>
              </a:rPr>
              <a:t>Collision free distance moved</a:t>
            </a:r>
            <a:endParaRPr b="1" sz="1350"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350">
                <a:solidFill>
                  <a:schemeClr val="dk1"/>
                </a:solidFill>
              </a:rPr>
              <a:t>Improvement over the DenseDepth baseline. </a:t>
            </a:r>
            <a:r>
              <a:rPr lang="en">
                <a:solidFill>
                  <a:schemeClr val="dk1"/>
                </a:solidFill>
              </a:rPr>
              <a:t> 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2 months - </a:t>
            </a:r>
            <a:endParaRPr b="1" sz="1400">
              <a:solidFill>
                <a:schemeClr val="dk1"/>
              </a:solidFill>
            </a:endParaRPr>
          </a:p>
          <a:p>
            <a:pPr indent="-314325" lvl="1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○"/>
            </a:pPr>
            <a:r>
              <a:rPr lang="en" sz="1350">
                <a:solidFill>
                  <a:schemeClr val="dk1"/>
                </a:solidFill>
              </a:rPr>
              <a:t>Change the Encoder-Decoder part of the DenseDepth to a more parameter efficient architecture (like MobileNet) without compromising the baseline performance.</a:t>
            </a:r>
            <a:endParaRPr sz="1350">
              <a:solidFill>
                <a:schemeClr val="dk1"/>
              </a:solidFill>
            </a:endParaRPr>
          </a:p>
          <a:p>
            <a:pPr indent="-314325" lvl="1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○"/>
            </a:pPr>
            <a:r>
              <a:rPr lang="en" sz="1350">
                <a:solidFill>
                  <a:schemeClr val="dk1"/>
                </a:solidFill>
              </a:rPr>
              <a:t>Add a traditional controller like LQR over the waypoint predictions.  </a:t>
            </a:r>
            <a:endParaRPr sz="1350">
              <a:solidFill>
                <a:schemeClr val="dk1"/>
              </a:solidFill>
            </a:endParaRPr>
          </a:p>
          <a:p>
            <a:pPr indent="-314325" lvl="1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○"/>
            </a:pPr>
            <a:r>
              <a:rPr lang="en" sz="1350">
                <a:solidFill>
                  <a:schemeClr val="dk1"/>
                </a:solidFill>
              </a:rPr>
              <a:t>Combining optical flow prediction between neighbouring frames with depth maps. </a:t>
            </a:r>
            <a:endParaRPr sz="135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1 semester -</a:t>
            </a:r>
            <a:endParaRPr sz="1300">
              <a:solidFill>
                <a:schemeClr val="dk1"/>
              </a:solidFill>
            </a:endParaRPr>
          </a:p>
          <a:p>
            <a:pPr indent="-314325" lvl="1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○"/>
            </a:pPr>
            <a:r>
              <a:rPr lang="en" sz="1350">
                <a:solidFill>
                  <a:schemeClr val="dk1"/>
                </a:solidFill>
              </a:rPr>
              <a:t>Try different configurations of residual blocks and convolutionals blocks in the skip connections to explore the degree to which they can affect the output.</a:t>
            </a:r>
            <a:endParaRPr sz="1350">
              <a:solidFill>
                <a:schemeClr val="dk1"/>
              </a:solidFill>
            </a:endParaRPr>
          </a:p>
          <a:p>
            <a:pPr indent="-311150" lvl="1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50">
                <a:solidFill>
                  <a:schemeClr val="dk1"/>
                </a:solidFill>
              </a:rPr>
              <a:t>Instead of using the traditional controller - Learn the controller using a Deep Learning Backbone and achieve end-to-end learning (Image to control policy) (Generate custom dataset)</a:t>
            </a:r>
            <a:r>
              <a:rPr lang="en" sz="1300">
                <a:solidFill>
                  <a:schemeClr val="dk1"/>
                </a:solidFill>
              </a:rPr>
              <a:t>  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Simulating the network output on Microsoft AirSim</a:t>
            </a:r>
            <a:endParaRPr/>
          </a:p>
        </p:txBody>
      </p:sp>
      <p:pic>
        <p:nvPicPr>
          <p:cNvPr id="158" name="Google Shape;158;p25" title="sca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975" y="563476"/>
            <a:ext cx="7444576" cy="45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35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82175" y="1066675"/>
            <a:ext cx="8520600" cy="3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698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2"/>
              <a:buChar char="●"/>
            </a:pPr>
            <a:r>
              <a:rPr lang="en" sz="1391">
                <a:solidFill>
                  <a:schemeClr val="dk1"/>
                </a:solidFill>
              </a:rPr>
              <a:t>Convergence of WPNet</a:t>
            </a:r>
            <a:endParaRPr sz="1391">
              <a:solidFill>
                <a:schemeClr val="dk1"/>
              </a:solidFill>
            </a:endParaRPr>
          </a:p>
          <a:p>
            <a:pPr indent="-31698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2"/>
              <a:buChar char="●"/>
            </a:pPr>
            <a:r>
              <a:rPr lang="en" sz="1391">
                <a:solidFill>
                  <a:schemeClr val="dk1"/>
                </a:solidFill>
              </a:rPr>
              <a:t>WPNet learning very slowly: Resolution approaches - Add Batchnorm, Decrease Weight decay, Use bigger subset of data to prevent overfit</a:t>
            </a:r>
            <a:endParaRPr sz="1391">
              <a:solidFill>
                <a:schemeClr val="dk1"/>
              </a:solidFill>
            </a:endParaRPr>
          </a:p>
          <a:p>
            <a:pPr indent="-31698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2"/>
              <a:buChar char="●"/>
            </a:pPr>
            <a:r>
              <a:rPr lang="en" sz="1391">
                <a:solidFill>
                  <a:schemeClr val="dk1"/>
                </a:solidFill>
              </a:rPr>
              <a:t>Convergence of Novel Depth Network</a:t>
            </a:r>
            <a:endParaRPr sz="1391">
              <a:solidFill>
                <a:schemeClr val="dk1"/>
              </a:solidFill>
            </a:endParaRPr>
          </a:p>
          <a:p>
            <a:pPr indent="-31698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2"/>
              <a:buChar char="●"/>
            </a:pPr>
            <a:r>
              <a:rPr lang="en" sz="1391">
                <a:solidFill>
                  <a:schemeClr val="dk1"/>
                </a:solidFill>
              </a:rPr>
              <a:t>End to end training not possible</a:t>
            </a:r>
            <a:endParaRPr sz="1391">
              <a:solidFill>
                <a:schemeClr val="dk1"/>
              </a:solidFill>
            </a:endParaRPr>
          </a:p>
          <a:p>
            <a:pPr indent="-31698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2"/>
              <a:buChar char="●"/>
            </a:pPr>
            <a:r>
              <a:rPr lang="en" sz="1391">
                <a:solidFill>
                  <a:schemeClr val="dk1"/>
                </a:solidFill>
              </a:rPr>
              <a:t>Official baseline for DenseDepth does not match with rmse.</a:t>
            </a:r>
            <a:endParaRPr sz="1391">
              <a:solidFill>
                <a:schemeClr val="dk1"/>
              </a:solidFill>
            </a:endParaRPr>
          </a:p>
          <a:p>
            <a:pPr indent="-31698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2"/>
              <a:buChar char="●"/>
            </a:pPr>
            <a:r>
              <a:rPr lang="en" sz="1391">
                <a:solidFill>
                  <a:schemeClr val="dk1"/>
                </a:solidFill>
              </a:rPr>
              <a:t>No standard metric and baseline score for way</a:t>
            </a:r>
            <a:r>
              <a:rPr lang="en" sz="1391">
                <a:solidFill>
                  <a:schemeClr val="dk1"/>
                </a:solidFill>
              </a:rPr>
              <a:t>point trajectory prediction. </a:t>
            </a:r>
            <a:endParaRPr sz="1391">
              <a:solidFill>
                <a:schemeClr val="dk1"/>
              </a:solidFill>
            </a:endParaRPr>
          </a:p>
          <a:p>
            <a:pPr indent="-31698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2"/>
              <a:buChar char="●"/>
            </a:pPr>
            <a:r>
              <a:rPr lang="en" sz="1391">
                <a:solidFill>
                  <a:schemeClr val="dk1"/>
                </a:solidFill>
              </a:rPr>
              <a:t>Hardware bottleneck</a:t>
            </a:r>
            <a:endParaRPr sz="1391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1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201475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Predict the waypoints for a quadrotor using Monocular RGB inputs for obstacle avoidance task.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Improve the Depth Estimation pipeline by modifying the DenseDepth Network and achieve better performance than the baseline.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013" y="2513598"/>
            <a:ext cx="5283975" cy="20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16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225275" y="718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High Quality Monocular Depth Estimation via Transfer Learning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Used as the base network for the depth estimation due to the stability of the network.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91283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Multi-Task Regression-based Learning for Autonomous Unmanned Aerial Vehicle Flight Control within Unstructured Outdoor Environments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Customized </a:t>
            </a:r>
            <a:r>
              <a:rPr lang="en" sz="11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dataset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for autonomous navigation was presented in the paper.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1283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lnSpc>
                <a:spcPct val="91283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Following networks were studied as the early part of the project.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91283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Towards Robust Monocular Depth Estimation: Mixing Datasets for Zero-shot Cross-dataset Transfer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9128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Unsupervised Monocular Depth Estimation with Left-Right Consistency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91283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Learning High-Speed Flight in the Wild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91283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u="sng">
                <a:solidFill>
                  <a:schemeClr val="hlink"/>
                </a:solidFill>
                <a:highlight>
                  <a:srgbClr val="FFFFFF"/>
                </a:highlight>
                <a:hlinkClick r:id="rId9"/>
              </a:rPr>
              <a:t>Vision Transformers for Dense Prediction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1283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1283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93938" y="3219399"/>
            <a:ext cx="2279850" cy="12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9337" y="3222350"/>
            <a:ext cx="2330375" cy="13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1609663" y="4714250"/>
            <a:ext cx="29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DenseDepth Estimation[1]</a:t>
            </a:r>
            <a:endParaRPr b="1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8013" y="2898700"/>
            <a:ext cx="1493374" cy="8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6068250" y="4714250"/>
            <a:ext cx="29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Custom Regression Dataset [2]</a:t>
            </a:r>
            <a:endParaRPr b="1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81325" y="3768375"/>
            <a:ext cx="1493345" cy="8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81338" y="2898725"/>
            <a:ext cx="1493324" cy="83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968013" y="3768375"/>
            <a:ext cx="1493334" cy="8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268475" y="14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Designs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50" y="627500"/>
            <a:ext cx="8981501" cy="35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216125" y="4019700"/>
            <a:ext cx="54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268475" y="14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Designs continued …</a:t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216125" y="4019700"/>
            <a:ext cx="54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700" y="715150"/>
            <a:ext cx="5860300" cy="3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268475" y="14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Designs continued …</a:t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216125" y="4019700"/>
            <a:ext cx="54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450" y="883500"/>
            <a:ext cx="6227126" cy="390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743925" y="2571750"/>
            <a:ext cx="7382100" cy="18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596950" y="1237650"/>
            <a:ext cx="7304700" cy="31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Regression Estimation (CNN Downsampling block):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First Trial</a:t>
            </a:r>
            <a:r>
              <a:rPr lang="en">
                <a:solidFill>
                  <a:schemeClr val="dk1"/>
                </a:solidFill>
              </a:rPr>
              <a:t>: Prediction based on Depth Image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Second Trial:</a:t>
            </a:r>
            <a:r>
              <a:rPr lang="en">
                <a:solidFill>
                  <a:schemeClr val="dk1"/>
                </a:solidFill>
              </a:rPr>
              <a:t> Prediction based on RGB+Depth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Third Trial:</a:t>
            </a:r>
            <a:r>
              <a:rPr lang="en">
                <a:solidFill>
                  <a:schemeClr val="dk1"/>
                </a:solidFill>
              </a:rPr>
              <a:t> Prediction based on temporally stacked RGB+Depth Images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Multi-Task Regression on image for Cartesian and Quaternion coordinates.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Dataset: </a:t>
            </a:r>
            <a:r>
              <a:rPr lang="en">
                <a:solidFill>
                  <a:schemeClr val="accent5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Custom Regression Dataset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Loss:</a:t>
            </a:r>
            <a:r>
              <a:rPr b="1" lang="en">
                <a:solidFill>
                  <a:schemeClr val="dk1"/>
                </a:solidFill>
              </a:rPr>
              <a:t> MSEloss()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</a:rPr>
              <a:t>Frame stacking to predict multiple waypoints simultaneously (include temporal data for each prediction).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1450" y="3226700"/>
            <a:ext cx="2368550" cy="5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259350" y="267975"/>
            <a:ext cx="6310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Approach: WPNet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2864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: Depth Network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422650" y="1017725"/>
            <a:ext cx="8616000" cy="3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Depth Estimation Network : 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We used the PyTorch library for the development of the model. We trained the network for 287,500 iterations with a batch size of 4 on a NVIDIA V100 with 16G of memory on a 50K subset of the NYUv2 dataset provided by the authors of Densedepth [1].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Dataset: </a:t>
            </a:r>
            <a:r>
              <a:rPr b="1" lang="en" sz="1400">
                <a:solidFill>
                  <a:schemeClr val="dk1"/>
                </a:solidFill>
              </a:rPr>
              <a:t>NYUDepth_v2 </a:t>
            </a:r>
            <a:r>
              <a:rPr lang="en" sz="1400">
                <a:solidFill>
                  <a:schemeClr val="dk1"/>
                </a:solidFill>
              </a:rPr>
              <a:t>subset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Loss: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The optimizer used was Adam with a learning rate of 0.0001 with a exponential weight decay factor of 0.1 per epoch.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b="14060" l="0" r="0" t="23113"/>
          <a:stretch/>
        </p:blipFill>
        <p:spPr>
          <a:xfrm>
            <a:off x="1439025" y="2465862"/>
            <a:ext cx="4161425" cy="2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161638" y="-66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: Depth Network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775" y="713188"/>
            <a:ext cx="3081750" cy="205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1254825" y="453900"/>
            <a:ext cx="226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RMSE Loss for Depth Estimation</a:t>
            </a:r>
            <a:endParaRPr sz="900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01" y="2979500"/>
            <a:ext cx="3312425" cy="22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1175" y="692976"/>
            <a:ext cx="3312425" cy="22483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1092525" y="2722725"/>
            <a:ext cx="2588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Average relative error </a:t>
            </a:r>
            <a:r>
              <a:rPr lang="en" sz="900"/>
              <a:t>for Depth Estimation</a:t>
            </a:r>
            <a:endParaRPr sz="900"/>
          </a:p>
        </p:txBody>
      </p:sp>
      <p:sp>
        <p:nvSpPr>
          <p:cNvPr id="123" name="Google Shape;123;p21"/>
          <p:cNvSpPr txBox="1"/>
          <p:nvPr/>
        </p:nvSpPr>
        <p:spPr>
          <a:xfrm>
            <a:off x="5864925" y="453575"/>
            <a:ext cx="226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Threshold accuracy </a:t>
            </a:r>
            <a:r>
              <a:rPr lang="en" sz="900"/>
              <a:t>for Depth Estimation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